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71" r:id="rId3"/>
    <p:sldId id="257" r:id="rId4"/>
    <p:sldId id="258" r:id="rId5"/>
    <p:sldId id="259" r:id="rId6"/>
    <p:sldId id="260" r:id="rId7"/>
    <p:sldId id="261" r:id="rId8"/>
    <p:sldId id="270" r:id="rId9"/>
    <p:sldId id="266" r:id="rId10"/>
    <p:sldId id="267" r:id="rId11"/>
    <p:sldId id="262" r:id="rId12"/>
    <p:sldId id="265" r:id="rId13"/>
    <p:sldId id="263" r:id="rId14"/>
    <p:sldId id="264" r:id="rId15"/>
    <p:sldId id="268"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presProps" Target="presProps.xml" /><Relationship Id="rId3" Type="http://schemas.openxmlformats.org/officeDocument/2006/relationships/slide" Target="slides/slide2.xml" /><Relationship Id="rId21" Type="http://schemas.openxmlformats.org/officeDocument/2006/relationships/tableStyles" Target="tableStyle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slide" Target="slides/slide14.xml" /><Relationship Id="rId10" Type="http://schemas.openxmlformats.org/officeDocument/2006/relationships/slide" Target="slides/slide9.xml" /><Relationship Id="rId19"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s>
</file>

<file path=ppt/media/image1.png>
</file>

<file path=ppt/media/image10.png>
</file>

<file path=ppt/media/image11.png>
</file>

<file path=ppt/media/image12.jpeg>
</file>

<file path=ppt/media/image13.png>
</file>

<file path=ppt/media/image14.png>
</file>

<file path=ppt/media/image15.png>
</file>

<file path=ppt/media/image16.jpeg>
</file>

<file path=ppt/media/image17.jpe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B0C2300-87DF-4588-A818-EAFCD261A311}" type="datetimeFigureOut">
              <a:rPr lang="en-IN" smtClean="0"/>
              <a:t>10-09-2022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1107166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0C2300-87DF-4588-A818-EAFCD261A311}" type="datetimeFigureOut">
              <a:rPr lang="en-IN" smtClean="0"/>
              <a:t>10-09-2022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1561571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0C2300-87DF-4588-A818-EAFCD261A311}" type="datetimeFigureOut">
              <a:rPr lang="en-IN" smtClean="0"/>
              <a:t>10-09-2022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CE44EC-6079-4DA3-86B0-33E98BC2D050}"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1211753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0C2300-87DF-4588-A818-EAFCD261A311}" type="datetimeFigureOut">
              <a:rPr lang="en-IN" smtClean="0"/>
              <a:t>10-09-2022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13695989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0C2300-87DF-4588-A818-EAFCD261A311}" type="datetimeFigureOut">
              <a:rPr lang="en-IN" smtClean="0"/>
              <a:t>10-09-2022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CE44EC-6079-4DA3-86B0-33E98BC2D050}"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742078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0C2300-87DF-4588-A818-EAFCD261A311}" type="datetimeFigureOut">
              <a:rPr lang="en-IN" smtClean="0"/>
              <a:t>10-09-2022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34969803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B0C2300-87DF-4588-A818-EAFCD261A311}" type="datetimeFigureOut">
              <a:rPr lang="en-IN" smtClean="0"/>
              <a:t>10-09-2022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16321466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B0C2300-87DF-4588-A818-EAFCD261A311}" type="datetimeFigureOut">
              <a:rPr lang="en-IN" smtClean="0"/>
              <a:t>10-09-2022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2465356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B0C2300-87DF-4588-A818-EAFCD261A311}" type="datetimeFigureOut">
              <a:rPr lang="en-IN" smtClean="0"/>
              <a:t>10-09-2022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351574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0C2300-87DF-4588-A818-EAFCD261A311}" type="datetimeFigureOut">
              <a:rPr lang="en-IN" smtClean="0"/>
              <a:t>10-09-2022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1819170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B0C2300-87DF-4588-A818-EAFCD261A311}" type="datetimeFigureOut">
              <a:rPr lang="en-IN" smtClean="0"/>
              <a:t>10-09-2022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36770690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B0C2300-87DF-4588-A818-EAFCD261A311}" type="datetimeFigureOut">
              <a:rPr lang="en-IN" smtClean="0"/>
              <a:t>10-09-2022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387853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8B0C2300-87DF-4588-A818-EAFCD261A311}" type="datetimeFigureOut">
              <a:rPr lang="en-IN" smtClean="0"/>
              <a:t>10-09-2022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2628406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0C2300-87DF-4588-A818-EAFCD261A311}" type="datetimeFigureOut">
              <a:rPr lang="en-IN" smtClean="0"/>
              <a:t>10-09-2022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17580689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0C2300-87DF-4588-A818-EAFCD261A311}" type="datetimeFigureOut">
              <a:rPr lang="en-IN" smtClean="0"/>
              <a:t>10-09-2022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37838226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B0C2300-87DF-4588-A818-EAFCD261A311}" type="datetimeFigureOut">
              <a:rPr lang="en-IN" smtClean="0"/>
              <a:t>10-09-2022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CE44EC-6079-4DA3-86B0-33E98BC2D050}" type="slidenum">
              <a:rPr lang="en-IN" smtClean="0"/>
              <a:t>‹#›</a:t>
            </a:fld>
            <a:endParaRPr lang="en-IN"/>
          </a:p>
        </p:txBody>
      </p:sp>
    </p:spTree>
    <p:extLst>
      <p:ext uri="{BB962C8B-B14F-4D97-AF65-F5344CB8AC3E}">
        <p14:creationId xmlns:p14="http://schemas.microsoft.com/office/powerpoint/2010/main" val="3146955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theme" Target="../theme/theme1.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B0C2300-87DF-4588-A818-EAFCD261A311}" type="datetimeFigureOut">
              <a:rPr lang="en-IN" smtClean="0"/>
              <a:t>10-09-2022</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6CE44EC-6079-4DA3-86B0-33E98BC2D050}" type="slidenum">
              <a:rPr lang="en-IN" smtClean="0"/>
              <a:t>‹#›</a:t>
            </a:fld>
            <a:endParaRPr lang="en-IN"/>
          </a:p>
        </p:txBody>
      </p:sp>
    </p:spTree>
    <p:extLst>
      <p:ext uri="{BB962C8B-B14F-4D97-AF65-F5344CB8AC3E}">
        <p14:creationId xmlns:p14="http://schemas.microsoft.com/office/powerpoint/2010/main" val="3249996051"/>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6.xml" /></Relationships>
</file>

<file path=ppt/slides/_rels/slide10.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image" Target="../media/image8.png" /><Relationship Id="rId1" Type="http://schemas.openxmlformats.org/officeDocument/2006/relationships/slideLayout" Target="../slideLayouts/slideLayout2.xml" /><Relationship Id="rId5" Type="http://schemas.openxmlformats.org/officeDocument/2006/relationships/image" Target="../media/image11.png" /><Relationship Id="rId4" Type="http://schemas.openxmlformats.org/officeDocument/2006/relationships/image" Target="../media/image10.png" /></Relationships>
</file>

<file path=ppt/slides/_rels/slide11.xml.rels><?xml version="1.0" encoding="UTF-8" standalone="yes"?>
<Relationships xmlns="http://schemas.openxmlformats.org/package/2006/relationships"><Relationship Id="rId2" Type="http://schemas.openxmlformats.org/officeDocument/2006/relationships/image" Target="../media/image12.jpe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2" Type="http://schemas.openxmlformats.org/officeDocument/2006/relationships/image" Target="../media/image13.pn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3" Type="http://schemas.openxmlformats.org/officeDocument/2006/relationships/image" Target="../media/image15.png" /><Relationship Id="rId2" Type="http://schemas.openxmlformats.org/officeDocument/2006/relationships/image" Target="../media/image14.png" /><Relationship Id="rId1" Type="http://schemas.openxmlformats.org/officeDocument/2006/relationships/slideLayout" Target="../slideLayouts/slideLayout2.xml" /><Relationship Id="rId4" Type="http://schemas.openxmlformats.org/officeDocument/2006/relationships/image" Target="../media/image16.jpeg" /></Relationships>
</file>

<file path=ppt/slides/_rels/slide15.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2" Type="http://schemas.openxmlformats.org/officeDocument/2006/relationships/image" Target="../media/image17.jpeg" /><Relationship Id="rId1" Type="http://schemas.openxmlformats.org/officeDocument/2006/relationships/slideLayout" Target="../slideLayouts/slideLayout6.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3.jpe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image" Target="../media/image5.png" /><Relationship Id="rId1" Type="http://schemas.openxmlformats.org/officeDocument/2006/relationships/slideLayout" Target="../slideLayouts/slideLayout2.xml" /><Relationship Id="rId4" Type="http://schemas.openxmlformats.org/officeDocument/2006/relationships/image" Target="../media/image7.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B19CA-CD8E-4698-9222-F1BED42BE9C3}"/>
              </a:ext>
            </a:extLst>
          </p:cNvPr>
          <p:cNvSpPr>
            <a:spLocks noGrp="1"/>
          </p:cNvSpPr>
          <p:nvPr>
            <p:ph type="title"/>
          </p:nvPr>
        </p:nvSpPr>
        <p:spPr>
          <a:xfrm>
            <a:off x="772749" y="1396780"/>
            <a:ext cx="8596668" cy="1320800"/>
          </a:xfrm>
        </p:spPr>
        <p:txBody>
          <a:bodyPr/>
          <a:lstStyle/>
          <a:p>
            <a:pPr algn="ctr"/>
            <a:r>
              <a:rPr lang="en-US" sz="4000" b="1">
                <a:latin typeface="Arial Black" panose="020B0A04020102020204" pitchFamily="34" charset="0"/>
              </a:rPr>
              <a:t>3D PRINTING PICK N PLACE PROJECT</a:t>
            </a:r>
            <a:endParaRPr lang="en-IN" sz="4000" b="1">
              <a:latin typeface="Arial Black" panose="020B0A04020102020204" pitchFamily="34" charset="0"/>
            </a:endParaRPr>
          </a:p>
        </p:txBody>
      </p:sp>
      <p:pic>
        <p:nvPicPr>
          <p:cNvPr id="5" name="Picture 4">
            <a:extLst>
              <a:ext uri="{FF2B5EF4-FFF2-40B4-BE49-F238E27FC236}">
                <a16:creationId xmlns:a16="http://schemas.microsoft.com/office/drawing/2014/main" id="{9637DF68-C2AF-EC33-4D35-64D12A0E2C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9135" y="3260035"/>
            <a:ext cx="4423895" cy="2982205"/>
          </a:xfrm>
          <a:prstGeom prst="rect">
            <a:avLst/>
          </a:prstGeom>
        </p:spPr>
      </p:pic>
    </p:spTree>
    <p:extLst>
      <p:ext uri="{BB962C8B-B14F-4D97-AF65-F5344CB8AC3E}">
        <p14:creationId xmlns:p14="http://schemas.microsoft.com/office/powerpoint/2010/main" val="2723223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E262E-2939-DB0D-3E07-48ACA6FCD4E5}"/>
              </a:ext>
            </a:extLst>
          </p:cNvPr>
          <p:cNvSpPr>
            <a:spLocks noGrp="1"/>
          </p:cNvSpPr>
          <p:nvPr>
            <p:ph type="title"/>
          </p:nvPr>
        </p:nvSpPr>
        <p:spPr>
          <a:xfrm>
            <a:off x="335428" y="386963"/>
            <a:ext cx="8596668" cy="1320800"/>
          </a:xfrm>
        </p:spPr>
        <p:txBody>
          <a:bodyPr/>
          <a:lstStyle/>
          <a:p>
            <a:r>
              <a:rPr lang="en-US"/>
              <a:t>DESIGN PARTS:</a:t>
            </a:r>
            <a:endParaRPr lang="en-IN"/>
          </a:p>
        </p:txBody>
      </p:sp>
      <p:pic>
        <p:nvPicPr>
          <p:cNvPr id="5" name="Content Placeholder 4">
            <a:extLst>
              <a:ext uri="{FF2B5EF4-FFF2-40B4-BE49-F238E27FC236}">
                <a16:creationId xmlns:a16="http://schemas.microsoft.com/office/drawing/2014/main" id="{6FEADB17-DFA7-AD31-538F-E8F9D08517B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4005" t="27917" r="17368" b="4072"/>
          <a:stretch/>
        </p:blipFill>
        <p:spPr>
          <a:xfrm>
            <a:off x="335428" y="1375736"/>
            <a:ext cx="3218805" cy="2532330"/>
          </a:xfrm>
        </p:spPr>
      </p:pic>
      <p:pic>
        <p:nvPicPr>
          <p:cNvPr id="7" name="Picture 6">
            <a:extLst>
              <a:ext uri="{FF2B5EF4-FFF2-40B4-BE49-F238E27FC236}">
                <a16:creationId xmlns:a16="http://schemas.microsoft.com/office/drawing/2014/main" id="{43CD9F6F-2785-A20D-A214-E727EAE61204}"/>
              </a:ext>
            </a:extLst>
          </p:cNvPr>
          <p:cNvPicPr>
            <a:picLocks noChangeAspect="1"/>
          </p:cNvPicPr>
          <p:nvPr/>
        </p:nvPicPr>
        <p:blipFill rotWithShape="1">
          <a:blip r:embed="rId3">
            <a:extLst>
              <a:ext uri="{28A0092B-C50C-407E-A947-70E740481C1C}">
                <a14:useLocalDpi xmlns:a14="http://schemas.microsoft.com/office/drawing/2010/main" val="0"/>
              </a:ext>
            </a:extLst>
          </a:blip>
          <a:srcRect l="35544" t="30377" r="14761" b="13392"/>
          <a:stretch/>
        </p:blipFill>
        <p:spPr>
          <a:xfrm>
            <a:off x="3792771" y="1375736"/>
            <a:ext cx="3978631" cy="2532330"/>
          </a:xfrm>
          <a:prstGeom prst="rect">
            <a:avLst/>
          </a:prstGeom>
        </p:spPr>
      </p:pic>
      <p:pic>
        <p:nvPicPr>
          <p:cNvPr id="9" name="Picture 8">
            <a:extLst>
              <a:ext uri="{FF2B5EF4-FFF2-40B4-BE49-F238E27FC236}">
                <a16:creationId xmlns:a16="http://schemas.microsoft.com/office/drawing/2014/main" id="{878C28E9-D29C-74BB-CC2F-AA9A793E9C6E}"/>
              </a:ext>
            </a:extLst>
          </p:cNvPr>
          <p:cNvPicPr>
            <a:picLocks noChangeAspect="1"/>
          </p:cNvPicPr>
          <p:nvPr/>
        </p:nvPicPr>
        <p:blipFill rotWithShape="1">
          <a:blip r:embed="rId4">
            <a:extLst>
              <a:ext uri="{28A0092B-C50C-407E-A947-70E740481C1C}">
                <a14:useLocalDpi xmlns:a14="http://schemas.microsoft.com/office/drawing/2010/main" val="0"/>
              </a:ext>
            </a:extLst>
          </a:blip>
          <a:srcRect l="32348" t="24901" r="21935" b="5643"/>
          <a:stretch/>
        </p:blipFill>
        <p:spPr>
          <a:xfrm>
            <a:off x="612249" y="3947662"/>
            <a:ext cx="2941984" cy="2514140"/>
          </a:xfrm>
          <a:prstGeom prst="rect">
            <a:avLst/>
          </a:prstGeom>
        </p:spPr>
      </p:pic>
      <p:pic>
        <p:nvPicPr>
          <p:cNvPr id="14" name="Picture 13">
            <a:extLst>
              <a:ext uri="{FF2B5EF4-FFF2-40B4-BE49-F238E27FC236}">
                <a16:creationId xmlns:a16="http://schemas.microsoft.com/office/drawing/2014/main" id="{5A4BBB1B-0DBF-E9B8-5251-EDCA4CF0406E}"/>
              </a:ext>
            </a:extLst>
          </p:cNvPr>
          <p:cNvPicPr>
            <a:picLocks noChangeAspect="1"/>
          </p:cNvPicPr>
          <p:nvPr/>
        </p:nvPicPr>
        <p:blipFill>
          <a:blip r:embed="rId5"/>
          <a:stretch>
            <a:fillRect/>
          </a:stretch>
        </p:blipFill>
        <p:spPr>
          <a:xfrm>
            <a:off x="3732474" y="3947662"/>
            <a:ext cx="4330148" cy="2231229"/>
          </a:xfrm>
          <a:prstGeom prst="rect">
            <a:avLst/>
          </a:prstGeom>
        </p:spPr>
      </p:pic>
    </p:spTree>
    <p:extLst>
      <p:ext uri="{BB962C8B-B14F-4D97-AF65-F5344CB8AC3E}">
        <p14:creationId xmlns:p14="http://schemas.microsoft.com/office/powerpoint/2010/main" val="187038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FF513-E4F8-569F-F6B2-4C374543EE90}"/>
              </a:ext>
            </a:extLst>
          </p:cNvPr>
          <p:cNvSpPr>
            <a:spLocks noGrp="1"/>
          </p:cNvSpPr>
          <p:nvPr>
            <p:ph type="title"/>
          </p:nvPr>
        </p:nvSpPr>
        <p:spPr>
          <a:xfrm>
            <a:off x="677334" y="609600"/>
            <a:ext cx="8596668" cy="1138177"/>
          </a:xfrm>
        </p:spPr>
        <p:txBody>
          <a:bodyPr/>
          <a:lstStyle/>
          <a:p>
            <a:r>
              <a:rPr lang="en-US"/>
              <a:t>Advantages</a:t>
            </a:r>
            <a:r>
              <a:rPr lang="en-US" dirty="0"/>
              <a:t>:</a:t>
            </a:r>
            <a:endParaRPr lang="en-IN"/>
          </a:p>
        </p:txBody>
      </p:sp>
      <p:sp>
        <p:nvSpPr>
          <p:cNvPr id="3" name="Content Placeholder 2">
            <a:extLst>
              <a:ext uri="{FF2B5EF4-FFF2-40B4-BE49-F238E27FC236}">
                <a16:creationId xmlns:a16="http://schemas.microsoft.com/office/drawing/2014/main" id="{5357029F-9C61-FB51-81A0-90D232965F89}"/>
              </a:ext>
            </a:extLst>
          </p:cNvPr>
          <p:cNvSpPr>
            <a:spLocks noGrp="1"/>
          </p:cNvSpPr>
          <p:nvPr>
            <p:ph idx="1"/>
          </p:nvPr>
        </p:nvSpPr>
        <p:spPr/>
        <p:txBody>
          <a:bodyPr>
            <a:normAutofit/>
          </a:bodyPr>
          <a:lstStyle/>
          <a:p>
            <a:r>
              <a:rPr lang="en-US" sz="2000"/>
              <a:t>They are faster and can get the work done in seconds compared to their human counterparts .</a:t>
            </a:r>
          </a:p>
          <a:p>
            <a:r>
              <a:rPr lang="en-US" sz="2000"/>
              <a:t>They are flexible and have the appropriate design.</a:t>
            </a:r>
          </a:p>
          <a:p>
            <a:r>
              <a:rPr lang="en-US" sz="2000"/>
              <a:t> They are accurate at doing the work given.</a:t>
            </a:r>
          </a:p>
          <a:p>
            <a:r>
              <a:rPr lang="en-US" sz="2000"/>
              <a:t>They increase the safety of the working environment and actually never get tired.</a:t>
            </a:r>
            <a:endParaRPr lang="en-IN" sz="2000"/>
          </a:p>
        </p:txBody>
      </p:sp>
      <p:pic>
        <p:nvPicPr>
          <p:cNvPr id="6" name="Picture 5">
            <a:extLst>
              <a:ext uri="{FF2B5EF4-FFF2-40B4-BE49-F238E27FC236}">
                <a16:creationId xmlns:a16="http://schemas.microsoft.com/office/drawing/2014/main" id="{D9EED508-6C06-4F2D-4A47-4D73DEE3E8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2570" y="4361046"/>
            <a:ext cx="3872286" cy="2093128"/>
          </a:xfrm>
          <a:prstGeom prst="rect">
            <a:avLst/>
          </a:prstGeom>
        </p:spPr>
      </p:pic>
    </p:spTree>
    <p:extLst>
      <p:ext uri="{BB962C8B-B14F-4D97-AF65-F5344CB8AC3E}">
        <p14:creationId xmlns:p14="http://schemas.microsoft.com/office/powerpoint/2010/main" val="3613559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2B16A-3518-E5D3-6CD5-B917545335C1}"/>
              </a:ext>
            </a:extLst>
          </p:cNvPr>
          <p:cNvSpPr>
            <a:spLocks noGrp="1"/>
          </p:cNvSpPr>
          <p:nvPr>
            <p:ph type="title"/>
          </p:nvPr>
        </p:nvSpPr>
        <p:spPr/>
        <p:txBody>
          <a:bodyPr/>
          <a:lstStyle/>
          <a:p>
            <a:endParaRPr lang="en-IN"/>
          </a:p>
        </p:txBody>
      </p:sp>
      <p:pic>
        <p:nvPicPr>
          <p:cNvPr id="10" name="Content Placeholder 9">
            <a:extLst>
              <a:ext uri="{FF2B5EF4-FFF2-40B4-BE49-F238E27FC236}">
                <a16:creationId xmlns:a16="http://schemas.microsoft.com/office/drawing/2014/main" id="{805DC416-8008-E080-D32E-9EDFBC00119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9455" y="235888"/>
            <a:ext cx="8832426" cy="6195623"/>
          </a:xfrm>
        </p:spPr>
      </p:pic>
    </p:spTree>
    <p:extLst>
      <p:ext uri="{BB962C8B-B14F-4D97-AF65-F5344CB8AC3E}">
        <p14:creationId xmlns:p14="http://schemas.microsoft.com/office/powerpoint/2010/main" val="11875189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A6592-A525-E0E0-D509-B0E1CC2806B2}"/>
              </a:ext>
            </a:extLst>
          </p:cNvPr>
          <p:cNvSpPr>
            <a:spLocks noGrp="1"/>
          </p:cNvSpPr>
          <p:nvPr>
            <p:ph type="title"/>
          </p:nvPr>
        </p:nvSpPr>
        <p:spPr/>
        <p:txBody>
          <a:bodyPr/>
          <a:lstStyle/>
          <a:p>
            <a:r>
              <a:rPr lang="en-US"/>
              <a:t>Disadvantages:</a:t>
            </a:r>
            <a:endParaRPr lang="en-IN"/>
          </a:p>
        </p:txBody>
      </p:sp>
      <p:sp>
        <p:nvSpPr>
          <p:cNvPr id="3" name="Content Placeholder 2">
            <a:extLst>
              <a:ext uri="{FF2B5EF4-FFF2-40B4-BE49-F238E27FC236}">
                <a16:creationId xmlns:a16="http://schemas.microsoft.com/office/drawing/2014/main" id="{0E57C244-75B1-1FFB-F968-CB55EC1BDB95}"/>
              </a:ext>
            </a:extLst>
          </p:cNvPr>
          <p:cNvSpPr>
            <a:spLocks noGrp="1"/>
          </p:cNvSpPr>
          <p:nvPr>
            <p:ph idx="1"/>
          </p:nvPr>
        </p:nvSpPr>
        <p:spPr>
          <a:xfrm>
            <a:off x="677334" y="1840375"/>
            <a:ext cx="8596668" cy="4200987"/>
          </a:xfrm>
        </p:spPr>
        <p:txBody>
          <a:bodyPr/>
          <a:lstStyle/>
          <a:p>
            <a:r>
              <a:rPr lang="en-US" sz="2000"/>
              <a:t>1. Expense: The initial investment to integrated automated robotics into your business is significant. Regular maintenance needs can have a financial toll as well.</a:t>
            </a:r>
          </a:p>
          <a:p>
            <a:r>
              <a:rPr lang="en-US" sz="2000"/>
              <a:t>2. ROI: Incorporating industrial robots does not guarantee results. Without planning, companies can have difficulty achieving their goals.</a:t>
            </a:r>
          </a:p>
          <a:p>
            <a:r>
              <a:rPr lang="en-US" sz="2000"/>
              <a:t>3. Expertise: Employees will require training program and interact with the new robotic equipment. This normally takes time and financial output.</a:t>
            </a:r>
          </a:p>
          <a:p>
            <a:r>
              <a:rPr lang="en-US" sz="2000"/>
              <a:t>4. Safety: Robots may protect workers from some hazards, but in the meantime, their very presence can create other safety problems. These new dangers must be taken into consideration</a:t>
            </a:r>
            <a:r>
              <a:rPr lang="en-US"/>
              <a:t>.</a:t>
            </a:r>
            <a:endParaRPr lang="en-IN"/>
          </a:p>
        </p:txBody>
      </p:sp>
    </p:spTree>
    <p:extLst>
      <p:ext uri="{BB962C8B-B14F-4D97-AF65-F5344CB8AC3E}">
        <p14:creationId xmlns:p14="http://schemas.microsoft.com/office/powerpoint/2010/main" val="9637542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00A03-AE0C-E14D-D461-C32B3DA6051E}"/>
              </a:ext>
            </a:extLst>
          </p:cNvPr>
          <p:cNvSpPr>
            <a:spLocks noGrp="1"/>
          </p:cNvSpPr>
          <p:nvPr>
            <p:ph type="title"/>
          </p:nvPr>
        </p:nvSpPr>
        <p:spPr>
          <a:xfrm>
            <a:off x="101279" y="244502"/>
            <a:ext cx="9748777" cy="1329856"/>
          </a:xfrm>
        </p:spPr>
        <p:txBody>
          <a:bodyPr>
            <a:normAutofit/>
          </a:bodyPr>
          <a:lstStyle/>
          <a:p>
            <a:r>
              <a:rPr lang="en-US"/>
              <a:t>Practical Applications of Pick and Place Robot</a:t>
            </a:r>
            <a:endParaRPr lang="en-IN"/>
          </a:p>
        </p:txBody>
      </p:sp>
      <p:sp>
        <p:nvSpPr>
          <p:cNvPr id="3" name="Content Placeholder 2">
            <a:extLst>
              <a:ext uri="{FF2B5EF4-FFF2-40B4-BE49-F238E27FC236}">
                <a16:creationId xmlns:a16="http://schemas.microsoft.com/office/drawing/2014/main" id="{DC17350E-6922-D8C1-0E2D-B1A627B10143}"/>
              </a:ext>
            </a:extLst>
          </p:cNvPr>
          <p:cNvSpPr>
            <a:spLocks noGrp="1"/>
          </p:cNvSpPr>
          <p:nvPr>
            <p:ph idx="1"/>
          </p:nvPr>
        </p:nvSpPr>
        <p:spPr>
          <a:xfrm>
            <a:off x="231733" y="1274480"/>
            <a:ext cx="8596668" cy="3880773"/>
          </a:xfrm>
        </p:spPr>
        <p:txBody>
          <a:bodyPr>
            <a:normAutofit lnSpcReduction="10000"/>
          </a:bodyPr>
          <a:lstStyle/>
          <a:p>
            <a:r>
              <a:rPr lang="en-US"/>
              <a:t> </a:t>
            </a:r>
            <a:r>
              <a:rPr lang="en-US" sz="2000" b="1"/>
              <a:t>Defense Applications</a:t>
            </a:r>
            <a:r>
              <a:rPr lang="en-US" sz="2000"/>
              <a:t>: It can be used for surveillance and               also to pick up harmful objects like bombs and diffuse them         safely .</a:t>
            </a:r>
          </a:p>
          <a:p>
            <a:r>
              <a:rPr lang="en-US" sz="2000" b="1"/>
              <a:t>Industrial Applications</a:t>
            </a:r>
            <a:r>
              <a:rPr lang="en-US" sz="2000"/>
              <a:t>: Pick and Place Robots are used in manufacturing, to pick up the required parts and place it in      correct position to complete the machinery fixture. It can be                also used to place objects on the conveyer belt as well as               pick up defective products from the conveyer belt .</a:t>
            </a:r>
          </a:p>
          <a:p>
            <a:r>
              <a:rPr lang="en-US" sz="2000" b="1"/>
              <a:t>Medical Applications</a:t>
            </a:r>
            <a:r>
              <a:rPr lang="en-US" sz="2000"/>
              <a:t>: These robots can be used in various surgical operations like in joint replacement operations, </a:t>
            </a:r>
            <a:r>
              <a:rPr lang="en-US" sz="2000" err="1"/>
              <a:t>orthopaedic</a:t>
            </a:r>
            <a:r>
              <a:rPr lang="en-US" sz="2000"/>
              <a:t> and internal surgery operations. It performs the operations with more precision and accuracy.</a:t>
            </a:r>
            <a:endParaRPr lang="en-IN" sz="2000"/>
          </a:p>
        </p:txBody>
      </p:sp>
      <p:pic>
        <p:nvPicPr>
          <p:cNvPr id="4" name="Picture 3">
            <a:extLst>
              <a:ext uri="{FF2B5EF4-FFF2-40B4-BE49-F238E27FC236}">
                <a16:creationId xmlns:a16="http://schemas.microsoft.com/office/drawing/2014/main" id="{F1FBCA99-5652-0A08-C9B7-CB1513987FC8}"/>
              </a:ext>
            </a:extLst>
          </p:cNvPr>
          <p:cNvPicPr>
            <a:picLocks noChangeAspect="1"/>
          </p:cNvPicPr>
          <p:nvPr/>
        </p:nvPicPr>
        <p:blipFill>
          <a:blip r:embed="rId2"/>
          <a:stretch>
            <a:fillRect/>
          </a:stretch>
        </p:blipFill>
        <p:spPr>
          <a:xfrm>
            <a:off x="7721993" y="1438082"/>
            <a:ext cx="3952027" cy="2136231"/>
          </a:xfrm>
          <a:prstGeom prst="rect">
            <a:avLst/>
          </a:prstGeom>
        </p:spPr>
      </p:pic>
      <p:pic>
        <p:nvPicPr>
          <p:cNvPr id="6" name="Picture 5">
            <a:extLst>
              <a:ext uri="{FF2B5EF4-FFF2-40B4-BE49-F238E27FC236}">
                <a16:creationId xmlns:a16="http://schemas.microsoft.com/office/drawing/2014/main" id="{28FD1746-3C22-A816-1CF1-4BDC05D846DC}"/>
              </a:ext>
            </a:extLst>
          </p:cNvPr>
          <p:cNvPicPr>
            <a:picLocks noChangeAspect="1"/>
          </p:cNvPicPr>
          <p:nvPr/>
        </p:nvPicPr>
        <p:blipFill>
          <a:blip r:embed="rId3"/>
          <a:stretch>
            <a:fillRect/>
          </a:stretch>
        </p:blipFill>
        <p:spPr>
          <a:xfrm>
            <a:off x="3498054" y="4551507"/>
            <a:ext cx="2064026" cy="2064026"/>
          </a:xfrm>
          <a:prstGeom prst="rect">
            <a:avLst/>
          </a:prstGeom>
        </p:spPr>
      </p:pic>
      <p:pic>
        <p:nvPicPr>
          <p:cNvPr id="1026" name="Picture 2" descr="See the source image">
            <a:extLst>
              <a:ext uri="{FF2B5EF4-FFF2-40B4-BE49-F238E27FC236}">
                <a16:creationId xmlns:a16="http://schemas.microsoft.com/office/drawing/2014/main" id="{83BC1ECC-9358-CD66-40E4-7B93629060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05167" y="4551507"/>
            <a:ext cx="2849732" cy="21362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88224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1824C-E610-2952-7A52-FE73F10F00F0}"/>
              </a:ext>
            </a:extLst>
          </p:cNvPr>
          <p:cNvSpPr>
            <a:spLocks noGrp="1"/>
          </p:cNvSpPr>
          <p:nvPr>
            <p:ph type="title"/>
          </p:nvPr>
        </p:nvSpPr>
        <p:spPr/>
        <p:txBody>
          <a:bodyPr/>
          <a:lstStyle/>
          <a:p>
            <a:r>
              <a:rPr lang="en-US"/>
              <a:t>CONCLUSION:</a:t>
            </a:r>
            <a:endParaRPr lang="en-IN"/>
          </a:p>
        </p:txBody>
      </p:sp>
      <p:sp>
        <p:nvSpPr>
          <p:cNvPr id="3" name="Content Placeholder 2">
            <a:extLst>
              <a:ext uri="{FF2B5EF4-FFF2-40B4-BE49-F238E27FC236}">
                <a16:creationId xmlns:a16="http://schemas.microsoft.com/office/drawing/2014/main" id="{3DC778DE-C5C4-8AE0-31CB-98359D8208F2}"/>
              </a:ext>
            </a:extLst>
          </p:cNvPr>
          <p:cNvSpPr>
            <a:spLocks noGrp="1"/>
          </p:cNvSpPr>
          <p:nvPr>
            <p:ph idx="1"/>
          </p:nvPr>
        </p:nvSpPr>
        <p:spPr>
          <a:xfrm>
            <a:off x="677334" y="1733384"/>
            <a:ext cx="8596668" cy="4307979"/>
          </a:xfrm>
        </p:spPr>
        <p:txBody>
          <a:bodyPr>
            <a:normAutofit/>
          </a:bodyPr>
          <a:lstStyle/>
          <a:p>
            <a:r>
              <a:rPr lang="en-US" sz="2000"/>
              <a:t>The prepared mechanism has been successfully constrained and executed to carry out the required work of picking up the weight of the object the table tennis ball and to put them in to the placed at different location</a:t>
            </a:r>
          </a:p>
          <a:p>
            <a:r>
              <a:rPr lang="en-US" sz="2000"/>
              <a:t>This robot can be modified using some of the latest techniques to make more flexible and addition of movable joints to increase its working capacity</a:t>
            </a:r>
            <a:endParaRPr lang="en-IN" sz="2000"/>
          </a:p>
        </p:txBody>
      </p:sp>
      <p:pic>
        <p:nvPicPr>
          <p:cNvPr id="4" name="Picture 3">
            <a:extLst>
              <a:ext uri="{FF2B5EF4-FFF2-40B4-BE49-F238E27FC236}">
                <a16:creationId xmlns:a16="http://schemas.microsoft.com/office/drawing/2014/main" id="{9919724D-E767-CC0A-DBB3-7A8838490C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8363" y="3792773"/>
            <a:ext cx="4130061" cy="2784128"/>
          </a:xfrm>
          <a:prstGeom prst="rect">
            <a:avLst/>
          </a:prstGeom>
        </p:spPr>
      </p:pic>
    </p:spTree>
    <p:extLst>
      <p:ext uri="{BB962C8B-B14F-4D97-AF65-F5344CB8AC3E}">
        <p14:creationId xmlns:p14="http://schemas.microsoft.com/office/powerpoint/2010/main" val="2613150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177469D-055E-9D1D-A5FF-3ECA54D54D01}"/>
              </a:ext>
            </a:extLst>
          </p:cNvPr>
          <p:cNvSpPr>
            <a:spLocks noGrp="1"/>
          </p:cNvSpPr>
          <p:nvPr>
            <p:ph type="title"/>
          </p:nvPr>
        </p:nvSpPr>
        <p:spPr>
          <a:xfrm>
            <a:off x="962580" y="4174436"/>
            <a:ext cx="8658498" cy="2683564"/>
          </a:xfrm>
        </p:spPr>
        <p:txBody>
          <a:bodyPr>
            <a:normAutofit/>
          </a:bodyPr>
          <a:lstStyle/>
          <a:p>
            <a:r>
              <a:rPr lang="en-US"/>
              <a:t>   Done By:</a:t>
            </a:r>
            <a:br>
              <a:rPr lang="en-US"/>
            </a:br>
            <a:br>
              <a:rPr lang="en-US" sz="2000"/>
            </a:br>
            <a:r>
              <a:rPr lang="en-US" sz="2000"/>
              <a:t>     </a:t>
            </a:r>
            <a:r>
              <a:rPr lang="en-US" sz="2200"/>
              <a:t>&gt;A . Vamshi              (5D0)          &gt;Manish Roy             (5G5)</a:t>
            </a:r>
            <a:br>
              <a:rPr lang="en-US" sz="2200"/>
            </a:br>
            <a:r>
              <a:rPr lang="en-US" sz="2200"/>
              <a:t>     &gt;A . </a:t>
            </a:r>
            <a:r>
              <a:rPr lang="en-US" sz="2200" err="1"/>
              <a:t>Likith</a:t>
            </a:r>
            <a:r>
              <a:rPr lang="en-US" sz="2200"/>
              <a:t>                (5D1)          &gt;M . Mahesh             (5G9)</a:t>
            </a:r>
            <a:br>
              <a:rPr lang="en-US" sz="2200"/>
            </a:br>
            <a:r>
              <a:rPr lang="en-US" sz="2200"/>
              <a:t>     &gt;J . </a:t>
            </a:r>
            <a:r>
              <a:rPr lang="en-US" sz="2200" err="1"/>
              <a:t>Sumed</a:t>
            </a:r>
            <a:r>
              <a:rPr lang="en-US" sz="2200"/>
              <a:t>               (5F1)          &gt;P .Vinay                  (5H9)</a:t>
            </a:r>
            <a:br>
              <a:rPr lang="en-US" sz="2200"/>
            </a:br>
            <a:r>
              <a:rPr lang="en-US" sz="2200"/>
              <a:t>     &gt;L . </a:t>
            </a:r>
            <a:r>
              <a:rPr lang="en-US" sz="2200" err="1"/>
              <a:t>Saaketh</a:t>
            </a:r>
            <a:r>
              <a:rPr lang="en-US" sz="2200"/>
              <a:t>             (5G3)</a:t>
            </a:r>
            <a:br>
              <a:rPr lang="en-US" sz="2200"/>
            </a:br>
            <a:endParaRPr lang="en-IN" sz="2200"/>
          </a:p>
        </p:txBody>
      </p:sp>
      <p:pic>
        <p:nvPicPr>
          <p:cNvPr id="5122" name="Picture 2" descr="See the source image">
            <a:extLst>
              <a:ext uri="{FF2B5EF4-FFF2-40B4-BE49-F238E27FC236}">
                <a16:creationId xmlns:a16="http://schemas.microsoft.com/office/drawing/2014/main" id="{94F0D340-E1F2-1E02-07C4-F6BDD794C2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0038" y="78289"/>
            <a:ext cx="5803582" cy="38508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83413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69AF8-10C9-AB88-B4BF-6CA4F9D4CBB4}"/>
              </a:ext>
            </a:extLst>
          </p:cNvPr>
          <p:cNvSpPr>
            <a:spLocks noGrp="1"/>
          </p:cNvSpPr>
          <p:nvPr>
            <p:ph type="title"/>
          </p:nvPr>
        </p:nvSpPr>
        <p:spPr>
          <a:xfrm>
            <a:off x="566016" y="609600"/>
            <a:ext cx="8596668" cy="1320800"/>
          </a:xfrm>
        </p:spPr>
        <p:txBody>
          <a:bodyPr/>
          <a:lstStyle/>
          <a:p>
            <a:r>
              <a:rPr lang="en-US" dirty="0"/>
              <a:t>OVERVIEW:</a:t>
            </a:r>
            <a:endParaRPr lang="en-IN" dirty="0"/>
          </a:p>
        </p:txBody>
      </p:sp>
      <p:sp>
        <p:nvSpPr>
          <p:cNvPr id="3" name="Content Placeholder 2">
            <a:extLst>
              <a:ext uri="{FF2B5EF4-FFF2-40B4-BE49-F238E27FC236}">
                <a16:creationId xmlns:a16="http://schemas.microsoft.com/office/drawing/2014/main" id="{D427B4DC-3A99-ACF3-8694-7C1E0532C3D2}"/>
              </a:ext>
            </a:extLst>
          </p:cNvPr>
          <p:cNvSpPr>
            <a:spLocks noGrp="1"/>
          </p:cNvSpPr>
          <p:nvPr>
            <p:ph idx="1"/>
          </p:nvPr>
        </p:nvSpPr>
        <p:spPr>
          <a:xfrm>
            <a:off x="677334" y="1749591"/>
            <a:ext cx="8596668" cy="4498809"/>
          </a:xfrm>
        </p:spPr>
        <p:txBody>
          <a:bodyPr/>
          <a:lstStyle/>
          <a:p>
            <a:r>
              <a:rPr lang="en-US" sz="2000" dirty="0"/>
              <a:t>Introduction</a:t>
            </a:r>
          </a:p>
          <a:p>
            <a:r>
              <a:rPr lang="en-US" sz="2000" dirty="0"/>
              <a:t>Parts of pick n place robot</a:t>
            </a:r>
          </a:p>
          <a:p>
            <a:r>
              <a:rPr lang="en-US" sz="2000" dirty="0"/>
              <a:t>Working of basic pick n place robot</a:t>
            </a:r>
          </a:p>
          <a:p>
            <a:r>
              <a:rPr lang="en-US" sz="2000" dirty="0"/>
              <a:t>Circuit connection</a:t>
            </a:r>
          </a:p>
          <a:p>
            <a:r>
              <a:rPr lang="en-US" sz="2000" dirty="0"/>
              <a:t>Design parts</a:t>
            </a:r>
          </a:p>
          <a:p>
            <a:r>
              <a:rPr lang="en-US" sz="2000" dirty="0"/>
              <a:t>Advantages</a:t>
            </a:r>
          </a:p>
          <a:p>
            <a:r>
              <a:rPr lang="en-US" sz="2000" dirty="0"/>
              <a:t>Disadvantages</a:t>
            </a:r>
          </a:p>
          <a:p>
            <a:r>
              <a:rPr lang="en-US" sz="2000" dirty="0"/>
              <a:t>Practical applications</a:t>
            </a:r>
          </a:p>
          <a:p>
            <a:r>
              <a:rPr lang="en-US" sz="2000" dirty="0"/>
              <a:t>conclusion</a:t>
            </a:r>
          </a:p>
          <a:p>
            <a:endParaRPr lang="en-US" dirty="0"/>
          </a:p>
        </p:txBody>
      </p:sp>
    </p:spTree>
    <p:extLst>
      <p:ext uri="{BB962C8B-B14F-4D97-AF65-F5344CB8AC3E}">
        <p14:creationId xmlns:p14="http://schemas.microsoft.com/office/powerpoint/2010/main" val="3536668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128CC-A635-E8D4-D014-6592B7DCED73}"/>
              </a:ext>
            </a:extLst>
          </p:cNvPr>
          <p:cNvSpPr>
            <a:spLocks noGrp="1"/>
          </p:cNvSpPr>
          <p:nvPr>
            <p:ph type="title"/>
          </p:nvPr>
        </p:nvSpPr>
        <p:spPr/>
        <p:txBody>
          <a:bodyPr/>
          <a:lstStyle/>
          <a:p>
            <a:r>
              <a:rPr lang="en-US"/>
              <a:t>INTRODUTION:</a:t>
            </a:r>
            <a:endParaRPr lang="en-IN"/>
          </a:p>
        </p:txBody>
      </p:sp>
      <p:sp>
        <p:nvSpPr>
          <p:cNvPr id="3" name="Content Placeholder 2">
            <a:extLst>
              <a:ext uri="{FF2B5EF4-FFF2-40B4-BE49-F238E27FC236}">
                <a16:creationId xmlns:a16="http://schemas.microsoft.com/office/drawing/2014/main" id="{D8C7E5B0-2241-3192-3DE1-B9B1ECD566CC}"/>
              </a:ext>
            </a:extLst>
          </p:cNvPr>
          <p:cNvSpPr>
            <a:spLocks noGrp="1"/>
          </p:cNvSpPr>
          <p:nvPr>
            <p:ph idx="1"/>
          </p:nvPr>
        </p:nvSpPr>
        <p:spPr>
          <a:xfrm>
            <a:off x="597820" y="1488613"/>
            <a:ext cx="8840377" cy="4562330"/>
          </a:xfrm>
        </p:spPr>
        <p:txBody>
          <a:bodyPr>
            <a:normAutofit/>
          </a:bodyPr>
          <a:lstStyle/>
          <a:p>
            <a:r>
              <a:rPr lang="en-US" sz="2400"/>
              <a:t>Pick and place robot is the one which is used to pick up and object and place it in desired location . It can be a cylindrical robot providing movement in horizontal , vertical and  rotational axis , a spherical robot providing two rotational and one liner movement, an articulate robot or a </a:t>
            </a:r>
            <a:r>
              <a:rPr lang="en-US" sz="2400" err="1"/>
              <a:t>scara</a:t>
            </a:r>
            <a:r>
              <a:rPr lang="en-US" sz="2400"/>
              <a:t> robot (fixed robot with three vertical axis rotary arms).</a:t>
            </a:r>
            <a:endParaRPr lang="en-IN" sz="2400"/>
          </a:p>
        </p:txBody>
      </p:sp>
      <p:sp>
        <p:nvSpPr>
          <p:cNvPr id="4" name="AutoShape 2" descr="See the source image">
            <a:extLst>
              <a:ext uri="{FF2B5EF4-FFF2-40B4-BE49-F238E27FC236}">
                <a16:creationId xmlns:a16="http://schemas.microsoft.com/office/drawing/2014/main" id="{DF5633AA-B5BE-697B-95A9-A69386F6FF5E}"/>
              </a:ext>
            </a:extLst>
          </p:cNvPr>
          <p:cNvSpPr>
            <a:spLocks noChangeAspect="1" noChangeArrowheads="1"/>
          </p:cNvSpPr>
          <p:nvPr/>
        </p:nvSpPr>
        <p:spPr bwMode="auto">
          <a:xfrm>
            <a:off x="5943600" y="3276600"/>
            <a:ext cx="2651760" cy="265176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2AF4108C-2339-3C6D-C0C8-7230B2486ADB}"/>
              </a:ext>
            </a:extLst>
          </p:cNvPr>
          <p:cNvPicPr>
            <a:picLocks noChangeAspect="1"/>
          </p:cNvPicPr>
          <p:nvPr/>
        </p:nvPicPr>
        <p:blipFill>
          <a:blip r:embed="rId2"/>
          <a:stretch>
            <a:fillRect/>
          </a:stretch>
        </p:blipFill>
        <p:spPr>
          <a:xfrm>
            <a:off x="5649814" y="3769778"/>
            <a:ext cx="3788383" cy="2794490"/>
          </a:xfrm>
          <a:prstGeom prst="rect">
            <a:avLst/>
          </a:prstGeom>
        </p:spPr>
      </p:pic>
    </p:spTree>
    <p:extLst>
      <p:ext uri="{BB962C8B-B14F-4D97-AF65-F5344CB8AC3E}">
        <p14:creationId xmlns:p14="http://schemas.microsoft.com/office/powerpoint/2010/main" val="473112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77CF9-FC29-46EC-FC57-6DE723BC95FE}"/>
              </a:ext>
            </a:extLst>
          </p:cNvPr>
          <p:cNvSpPr>
            <a:spLocks noGrp="1"/>
          </p:cNvSpPr>
          <p:nvPr>
            <p:ph type="title"/>
          </p:nvPr>
        </p:nvSpPr>
        <p:spPr/>
        <p:txBody>
          <a:bodyPr/>
          <a:lstStyle/>
          <a:p>
            <a:r>
              <a:rPr lang="en-US">
                <a:latin typeface="Arial Black" panose="020B0A04020102020204" pitchFamily="34" charset="0"/>
              </a:rPr>
              <a:t>Parts of a pick n place robot </a:t>
            </a:r>
            <a:r>
              <a:rPr lang="en-US" dirty="0">
                <a:latin typeface="Arial Black" panose="020B0A04020102020204" pitchFamily="34" charset="0"/>
              </a:rPr>
              <a:t>:</a:t>
            </a:r>
            <a:endParaRPr lang="en-IN">
              <a:latin typeface="Arial Black" panose="020B0A04020102020204" pitchFamily="34" charset="0"/>
            </a:endParaRPr>
          </a:p>
        </p:txBody>
      </p:sp>
      <p:sp>
        <p:nvSpPr>
          <p:cNvPr id="3" name="Content Placeholder 2">
            <a:extLst>
              <a:ext uri="{FF2B5EF4-FFF2-40B4-BE49-F238E27FC236}">
                <a16:creationId xmlns:a16="http://schemas.microsoft.com/office/drawing/2014/main" id="{AC7F30B8-2EC2-3A03-D89A-7914B07979BE}"/>
              </a:ext>
            </a:extLst>
          </p:cNvPr>
          <p:cNvSpPr>
            <a:spLocks noGrp="1"/>
          </p:cNvSpPr>
          <p:nvPr>
            <p:ph idx="1"/>
          </p:nvPr>
        </p:nvSpPr>
        <p:spPr/>
        <p:txBody>
          <a:bodyPr>
            <a:normAutofit/>
          </a:bodyPr>
          <a:lstStyle/>
          <a:p>
            <a:r>
              <a:rPr lang="en-US" sz="2000"/>
              <a:t>Arduino uno</a:t>
            </a:r>
          </a:p>
          <a:p>
            <a:r>
              <a:rPr lang="en-US" sz="2000"/>
              <a:t>Motor shield</a:t>
            </a:r>
          </a:p>
          <a:p>
            <a:r>
              <a:rPr lang="en-US" sz="2000"/>
              <a:t>18650 batteries</a:t>
            </a:r>
          </a:p>
          <a:p>
            <a:r>
              <a:rPr lang="en-US" sz="2000"/>
              <a:t>HC -05 Bluetooth module</a:t>
            </a:r>
          </a:p>
          <a:p>
            <a:r>
              <a:rPr lang="en-US" sz="2000"/>
              <a:t>Dc gear motors x 4(60 rpm)</a:t>
            </a:r>
          </a:p>
          <a:p>
            <a:r>
              <a:rPr lang="en-US" sz="2000"/>
              <a:t>Dc gear motors x2(30 rpm)</a:t>
            </a:r>
          </a:p>
          <a:p>
            <a:r>
              <a:rPr lang="en-US" sz="2000"/>
              <a:t>Wheels x4</a:t>
            </a:r>
          </a:p>
          <a:p>
            <a:r>
              <a:rPr lang="en-US" sz="2000"/>
              <a:t>On/Off </a:t>
            </a:r>
            <a:r>
              <a:rPr lang="en-US" sz="2000" err="1"/>
              <a:t>swicth</a:t>
            </a:r>
            <a:endParaRPr lang="en-IN" sz="2000"/>
          </a:p>
        </p:txBody>
      </p:sp>
    </p:spTree>
    <p:extLst>
      <p:ext uri="{BB962C8B-B14F-4D97-AF65-F5344CB8AC3E}">
        <p14:creationId xmlns:p14="http://schemas.microsoft.com/office/powerpoint/2010/main" val="1754734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634D1-5574-4644-D291-81F8FE3BB201}"/>
              </a:ext>
            </a:extLst>
          </p:cNvPr>
          <p:cNvSpPr>
            <a:spLocks noGrp="1"/>
          </p:cNvSpPr>
          <p:nvPr>
            <p:ph type="title"/>
          </p:nvPr>
        </p:nvSpPr>
        <p:spPr>
          <a:xfrm>
            <a:off x="295671" y="307451"/>
            <a:ext cx="8596668" cy="1320800"/>
          </a:xfrm>
        </p:spPr>
        <p:txBody>
          <a:bodyPr>
            <a:normAutofit/>
          </a:bodyPr>
          <a:lstStyle/>
          <a:p>
            <a:r>
              <a:rPr lang="en-US">
                <a:latin typeface="Arial Black" panose="020B0A04020102020204" pitchFamily="34" charset="0"/>
              </a:rPr>
              <a:t>Working of basic pick n place robot </a:t>
            </a:r>
            <a:endParaRPr lang="en-IN">
              <a:latin typeface="Arial Black" panose="020B0A04020102020204" pitchFamily="34" charset="0"/>
            </a:endParaRPr>
          </a:p>
        </p:txBody>
      </p:sp>
      <p:sp>
        <p:nvSpPr>
          <p:cNvPr id="3" name="Content Placeholder 2">
            <a:extLst>
              <a:ext uri="{FF2B5EF4-FFF2-40B4-BE49-F238E27FC236}">
                <a16:creationId xmlns:a16="http://schemas.microsoft.com/office/drawing/2014/main" id="{8CF465A8-833F-D3E1-8B70-05FEB58F8E1D}"/>
              </a:ext>
            </a:extLst>
          </p:cNvPr>
          <p:cNvSpPr>
            <a:spLocks noGrp="1"/>
          </p:cNvSpPr>
          <p:nvPr>
            <p:ph idx="1"/>
          </p:nvPr>
        </p:nvSpPr>
        <p:spPr>
          <a:xfrm>
            <a:off x="295671" y="1890245"/>
            <a:ext cx="8596668" cy="3880773"/>
          </a:xfrm>
        </p:spPr>
        <p:txBody>
          <a:bodyPr>
            <a:normAutofit/>
          </a:bodyPr>
          <a:lstStyle/>
          <a:p>
            <a:r>
              <a:rPr lang="en-US" sz="2000"/>
              <a:t>The basic function of a pick and place robot is done by its joints. Joints analogous to human joints and are used to join the two consecutive rigid bodies in the robot they can be rotary joint or linear joint .</a:t>
            </a:r>
          </a:p>
          <a:p>
            <a:r>
              <a:rPr lang="en-US" sz="2000"/>
              <a:t>To add a joint to any link of a robot ,we need to know about the degrees of freedom and degrees of movement for that body part . Degrees of freedom implement the liner and rotational                movement of the body and degrees of movement imply                     the number of axis the body can move</a:t>
            </a:r>
            <a:endParaRPr lang="en-IN" sz="2000"/>
          </a:p>
        </p:txBody>
      </p:sp>
      <p:pic>
        <p:nvPicPr>
          <p:cNvPr id="2050" name="Picture 2" descr="See the source image">
            <a:extLst>
              <a:ext uri="{FF2B5EF4-FFF2-40B4-BE49-F238E27FC236}">
                <a16:creationId xmlns:a16="http://schemas.microsoft.com/office/drawing/2014/main" id="{D35A7486-2E11-6A01-47DA-2353871035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1128" y="4013201"/>
            <a:ext cx="4640028" cy="26100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93382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F8080-D647-7EC9-08D3-82ACD7705DA5}"/>
              </a:ext>
            </a:extLst>
          </p:cNvPr>
          <p:cNvSpPr>
            <a:spLocks noGrp="1"/>
          </p:cNvSpPr>
          <p:nvPr>
            <p:ph type="title"/>
          </p:nvPr>
        </p:nvSpPr>
        <p:spPr/>
        <p:txBody>
          <a:bodyPr/>
          <a:lstStyle/>
          <a:p>
            <a:r>
              <a:rPr lang="en-US">
                <a:latin typeface="Arial Black" panose="020B0A04020102020204" pitchFamily="34" charset="0"/>
              </a:rPr>
              <a:t>Working of basic pick n place robot </a:t>
            </a:r>
            <a:endParaRPr lang="en-IN"/>
          </a:p>
        </p:txBody>
      </p:sp>
      <p:sp>
        <p:nvSpPr>
          <p:cNvPr id="3" name="Content Placeholder 2">
            <a:extLst>
              <a:ext uri="{FF2B5EF4-FFF2-40B4-BE49-F238E27FC236}">
                <a16:creationId xmlns:a16="http://schemas.microsoft.com/office/drawing/2014/main" id="{BD8B7748-81B3-5284-C123-157D9AA0B58F}"/>
              </a:ext>
            </a:extLst>
          </p:cNvPr>
          <p:cNvSpPr>
            <a:spLocks noGrp="1"/>
          </p:cNvSpPr>
          <p:nvPr>
            <p:ph idx="1"/>
          </p:nvPr>
        </p:nvSpPr>
        <p:spPr/>
        <p:txBody>
          <a:bodyPr/>
          <a:lstStyle/>
          <a:p>
            <a:r>
              <a:rPr lang="en-US"/>
              <a:t>A simple pick and place robot consist of two rigid bodies on a moving base , connected together with rotatory joints. A rotatory joints is a one which provides rotation in 360 degrees around any one of the axis.</a:t>
            </a:r>
          </a:p>
          <a:p>
            <a:r>
              <a:rPr lang="en-US"/>
              <a:t>The bottom or the base is attached with wheels which provide linear movement.</a:t>
            </a:r>
          </a:p>
          <a:p>
            <a:r>
              <a:rPr lang="en-US"/>
              <a:t>The 1</a:t>
            </a:r>
            <a:r>
              <a:rPr lang="en-US" baseline="30000"/>
              <a:t>st</a:t>
            </a:r>
            <a:r>
              <a:rPr lang="en-US"/>
              <a:t> rigid body is fixed and supports the second rigid body to which the end effector is provided.</a:t>
            </a:r>
          </a:p>
          <a:p>
            <a:r>
              <a:rPr lang="en-US"/>
              <a:t>The 2</a:t>
            </a:r>
            <a:r>
              <a:rPr lang="en-US" baseline="30000"/>
              <a:t>nd</a:t>
            </a:r>
            <a:r>
              <a:rPr lang="en-US"/>
              <a:t> rigid body is provided with movement in all three axis and as 3 degrees of freedom. It is connected to the 1</a:t>
            </a:r>
            <a:r>
              <a:rPr lang="en-US" baseline="30000"/>
              <a:t>st</a:t>
            </a:r>
            <a:r>
              <a:rPr lang="en-US"/>
              <a:t> body with a rotational joint.</a:t>
            </a:r>
            <a:endParaRPr lang="en-IN"/>
          </a:p>
        </p:txBody>
      </p:sp>
    </p:spTree>
    <p:extLst>
      <p:ext uri="{BB962C8B-B14F-4D97-AF65-F5344CB8AC3E}">
        <p14:creationId xmlns:p14="http://schemas.microsoft.com/office/powerpoint/2010/main" val="37077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2EB04-23CB-FCCE-F2B7-68CD73D082E1}"/>
              </a:ext>
            </a:extLst>
          </p:cNvPr>
          <p:cNvSpPr>
            <a:spLocks noGrp="1"/>
          </p:cNvSpPr>
          <p:nvPr>
            <p:ph type="title"/>
          </p:nvPr>
        </p:nvSpPr>
        <p:spPr/>
        <p:txBody>
          <a:bodyPr/>
          <a:lstStyle/>
          <a:p>
            <a:r>
              <a:rPr lang="en-US">
                <a:latin typeface="Arial Black" panose="020B0A04020102020204" pitchFamily="34" charset="0"/>
              </a:rPr>
              <a:t>Working of basic pick n place robot </a:t>
            </a:r>
            <a:endParaRPr lang="en-IN"/>
          </a:p>
        </p:txBody>
      </p:sp>
      <p:sp>
        <p:nvSpPr>
          <p:cNvPr id="3" name="Content Placeholder 2">
            <a:extLst>
              <a:ext uri="{FF2B5EF4-FFF2-40B4-BE49-F238E27FC236}">
                <a16:creationId xmlns:a16="http://schemas.microsoft.com/office/drawing/2014/main" id="{8DB0ABB2-3F90-1BE2-FAD2-E91B67757093}"/>
              </a:ext>
            </a:extLst>
          </p:cNvPr>
          <p:cNvSpPr>
            <a:spLocks noGrp="1"/>
          </p:cNvSpPr>
          <p:nvPr>
            <p:ph idx="1"/>
          </p:nvPr>
        </p:nvSpPr>
        <p:spPr/>
        <p:txBody>
          <a:bodyPr>
            <a:normAutofit/>
          </a:bodyPr>
          <a:lstStyle/>
          <a:p>
            <a:r>
              <a:rPr lang="en-US" sz="2000"/>
              <a:t>The end effector should accommodate all 6 degrees of freedom, in order to reach all sides of the component, to take up position to any height.</a:t>
            </a:r>
          </a:p>
          <a:p>
            <a:pPr marL="0" indent="0">
              <a:buNone/>
            </a:pPr>
            <a:r>
              <a:rPr lang="en-US" sz="2000">
                <a:solidFill>
                  <a:schemeClr val="tx2">
                    <a:lumMod val="60000"/>
                    <a:lumOff val="40000"/>
                  </a:schemeClr>
                </a:solidFill>
              </a:rPr>
              <a:t>     On a whole, the basic pick and place robot works as follows:</a:t>
            </a:r>
          </a:p>
          <a:p>
            <a:r>
              <a:rPr lang="en-US" sz="2000"/>
              <a:t> The wheels underneath the base help to move the robot to the desired location.</a:t>
            </a:r>
          </a:p>
          <a:p>
            <a:r>
              <a:rPr lang="en-US" sz="2000"/>
              <a:t> The rigid body supporting the end effector bends or straightens up to reach the position where the object is placed .</a:t>
            </a:r>
          </a:p>
          <a:p>
            <a:r>
              <a:rPr lang="en-US" sz="2000"/>
              <a:t>The end effector picks up the object with a strong grip and places it at the desired position.</a:t>
            </a:r>
            <a:endParaRPr lang="en-IN" sz="2000"/>
          </a:p>
        </p:txBody>
      </p:sp>
    </p:spTree>
    <p:extLst>
      <p:ext uri="{BB962C8B-B14F-4D97-AF65-F5344CB8AC3E}">
        <p14:creationId xmlns:p14="http://schemas.microsoft.com/office/powerpoint/2010/main" val="3153030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AA3E9-C4FF-40DA-65B0-F7891734E43B}"/>
              </a:ext>
            </a:extLst>
          </p:cNvPr>
          <p:cNvSpPr>
            <a:spLocks noGrp="1"/>
          </p:cNvSpPr>
          <p:nvPr>
            <p:ph type="title"/>
          </p:nvPr>
        </p:nvSpPr>
        <p:spPr/>
        <p:txBody>
          <a:bodyPr/>
          <a:lstStyle/>
          <a:p>
            <a:r>
              <a:rPr lang="en-US">
                <a:latin typeface="Arial Black" panose="020B0A04020102020204" pitchFamily="34" charset="0"/>
              </a:rPr>
              <a:t>Circuit connection:</a:t>
            </a:r>
            <a:endParaRPr lang="en-IN"/>
          </a:p>
        </p:txBody>
      </p:sp>
      <p:pic>
        <p:nvPicPr>
          <p:cNvPr id="5" name="Content Placeholder 4">
            <a:extLst>
              <a:ext uri="{FF2B5EF4-FFF2-40B4-BE49-F238E27FC236}">
                <a16:creationId xmlns:a16="http://schemas.microsoft.com/office/drawing/2014/main" id="{88A47D43-3CC2-476B-7F26-D834D6F4FA6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7181" t="26073" r="15639" b="8784"/>
          <a:stretch/>
        </p:blipFill>
        <p:spPr>
          <a:xfrm>
            <a:off x="677334" y="1938351"/>
            <a:ext cx="8085003" cy="4410003"/>
          </a:xfrm>
        </p:spPr>
      </p:pic>
    </p:spTree>
    <p:extLst>
      <p:ext uri="{BB962C8B-B14F-4D97-AF65-F5344CB8AC3E}">
        <p14:creationId xmlns:p14="http://schemas.microsoft.com/office/powerpoint/2010/main" val="3208518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D1E8F-8BC7-441E-46CA-9186B558EA18}"/>
              </a:ext>
            </a:extLst>
          </p:cNvPr>
          <p:cNvSpPr>
            <a:spLocks noGrp="1"/>
          </p:cNvSpPr>
          <p:nvPr>
            <p:ph type="title"/>
          </p:nvPr>
        </p:nvSpPr>
        <p:spPr>
          <a:xfrm>
            <a:off x="421961" y="189470"/>
            <a:ext cx="8596668" cy="686463"/>
          </a:xfrm>
        </p:spPr>
        <p:txBody>
          <a:bodyPr>
            <a:normAutofit/>
          </a:bodyPr>
          <a:lstStyle/>
          <a:p>
            <a:r>
              <a:rPr lang="en-US"/>
              <a:t>DESIGN PARTS:</a:t>
            </a:r>
            <a:endParaRPr lang="en-IN"/>
          </a:p>
        </p:txBody>
      </p:sp>
      <p:pic>
        <p:nvPicPr>
          <p:cNvPr id="13" name="Content Placeholder 12">
            <a:extLst>
              <a:ext uri="{FF2B5EF4-FFF2-40B4-BE49-F238E27FC236}">
                <a16:creationId xmlns:a16="http://schemas.microsoft.com/office/drawing/2014/main" id="{59C80D24-268E-722F-E8D3-3F731057A53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1961" y="1026315"/>
            <a:ext cx="3200848" cy="2756286"/>
          </a:xfrm>
        </p:spPr>
      </p:pic>
      <p:pic>
        <p:nvPicPr>
          <p:cNvPr id="15" name="Picture 14">
            <a:extLst>
              <a:ext uri="{FF2B5EF4-FFF2-40B4-BE49-F238E27FC236}">
                <a16:creationId xmlns:a16="http://schemas.microsoft.com/office/drawing/2014/main" id="{AC4B249B-EBD5-37A9-66FF-65094FAEA2DB}"/>
              </a:ext>
            </a:extLst>
          </p:cNvPr>
          <p:cNvPicPr>
            <a:picLocks noChangeAspect="1"/>
          </p:cNvPicPr>
          <p:nvPr/>
        </p:nvPicPr>
        <p:blipFill rotWithShape="1">
          <a:blip r:embed="rId3">
            <a:extLst>
              <a:ext uri="{28A0092B-C50C-407E-A947-70E740481C1C}">
                <a14:useLocalDpi xmlns:a14="http://schemas.microsoft.com/office/drawing/2010/main" val="0"/>
              </a:ext>
            </a:extLst>
          </a:blip>
          <a:srcRect r="49984" b="12404"/>
          <a:stretch/>
        </p:blipFill>
        <p:spPr>
          <a:xfrm>
            <a:off x="421961" y="3806156"/>
            <a:ext cx="3057385" cy="2462352"/>
          </a:xfrm>
          <a:prstGeom prst="rect">
            <a:avLst/>
          </a:prstGeom>
        </p:spPr>
      </p:pic>
      <p:pic>
        <p:nvPicPr>
          <p:cNvPr id="17" name="Picture 16">
            <a:extLst>
              <a:ext uri="{FF2B5EF4-FFF2-40B4-BE49-F238E27FC236}">
                <a16:creationId xmlns:a16="http://schemas.microsoft.com/office/drawing/2014/main" id="{B91A8974-FF23-37CC-A611-E1A6CC0DFCB6}"/>
              </a:ext>
            </a:extLst>
          </p:cNvPr>
          <p:cNvPicPr>
            <a:picLocks noChangeAspect="1"/>
          </p:cNvPicPr>
          <p:nvPr/>
        </p:nvPicPr>
        <p:blipFill rotWithShape="1">
          <a:blip r:embed="rId4">
            <a:extLst>
              <a:ext uri="{28A0092B-C50C-407E-A947-70E740481C1C}">
                <a14:useLocalDpi xmlns:a14="http://schemas.microsoft.com/office/drawing/2010/main" val="0"/>
              </a:ext>
            </a:extLst>
          </a:blip>
          <a:srcRect r="49233"/>
          <a:stretch/>
        </p:blipFill>
        <p:spPr>
          <a:xfrm>
            <a:off x="3776476" y="1026315"/>
            <a:ext cx="3057383" cy="2769454"/>
          </a:xfrm>
          <a:prstGeom prst="rect">
            <a:avLst/>
          </a:prstGeom>
        </p:spPr>
      </p:pic>
      <p:pic>
        <p:nvPicPr>
          <p:cNvPr id="19" name="Picture 18">
            <a:extLst>
              <a:ext uri="{FF2B5EF4-FFF2-40B4-BE49-F238E27FC236}">
                <a16:creationId xmlns:a16="http://schemas.microsoft.com/office/drawing/2014/main" id="{8149B04E-5021-C1CC-D4A5-1BC302D94E4C}"/>
              </a:ext>
            </a:extLst>
          </p:cNvPr>
          <p:cNvPicPr>
            <a:picLocks noChangeAspect="1"/>
          </p:cNvPicPr>
          <p:nvPr/>
        </p:nvPicPr>
        <p:blipFill rotWithShape="1">
          <a:blip r:embed="rId3">
            <a:extLst>
              <a:ext uri="{28A0092B-C50C-407E-A947-70E740481C1C}">
                <a14:useLocalDpi xmlns:a14="http://schemas.microsoft.com/office/drawing/2010/main" val="0"/>
              </a:ext>
            </a:extLst>
          </a:blip>
          <a:srcRect l="50268" r="-1" b="8729"/>
          <a:stretch/>
        </p:blipFill>
        <p:spPr>
          <a:xfrm>
            <a:off x="3776476" y="3811671"/>
            <a:ext cx="3057384" cy="2580269"/>
          </a:xfrm>
          <a:prstGeom prst="rect">
            <a:avLst/>
          </a:prstGeom>
        </p:spPr>
      </p:pic>
      <p:pic>
        <p:nvPicPr>
          <p:cNvPr id="21" name="Picture 20">
            <a:extLst>
              <a:ext uri="{FF2B5EF4-FFF2-40B4-BE49-F238E27FC236}">
                <a16:creationId xmlns:a16="http://schemas.microsoft.com/office/drawing/2014/main" id="{58C6CB7A-50AB-466E-AD07-7F5EA0691C71}"/>
              </a:ext>
            </a:extLst>
          </p:cNvPr>
          <p:cNvPicPr>
            <a:picLocks noChangeAspect="1"/>
          </p:cNvPicPr>
          <p:nvPr/>
        </p:nvPicPr>
        <p:blipFill rotWithShape="1">
          <a:blip r:embed="rId3">
            <a:extLst>
              <a:ext uri="{28A0092B-C50C-407E-A947-70E740481C1C}">
                <a14:useLocalDpi xmlns:a14="http://schemas.microsoft.com/office/drawing/2010/main" val="0"/>
              </a:ext>
            </a:extLst>
          </a:blip>
          <a:srcRect l="27891" t="90653" r="30456"/>
          <a:stretch/>
        </p:blipFill>
        <p:spPr>
          <a:xfrm>
            <a:off x="1714778" y="6292063"/>
            <a:ext cx="3648055" cy="376467"/>
          </a:xfrm>
          <a:prstGeom prst="rect">
            <a:avLst/>
          </a:prstGeom>
        </p:spPr>
      </p:pic>
      <p:pic>
        <p:nvPicPr>
          <p:cNvPr id="23" name="Picture 22">
            <a:extLst>
              <a:ext uri="{FF2B5EF4-FFF2-40B4-BE49-F238E27FC236}">
                <a16:creationId xmlns:a16="http://schemas.microsoft.com/office/drawing/2014/main" id="{80BF3440-0BD2-11B3-9015-75160A279F7E}"/>
              </a:ext>
            </a:extLst>
          </p:cNvPr>
          <p:cNvPicPr>
            <a:picLocks noChangeAspect="1"/>
          </p:cNvPicPr>
          <p:nvPr/>
        </p:nvPicPr>
        <p:blipFill rotWithShape="1">
          <a:blip r:embed="rId4">
            <a:extLst>
              <a:ext uri="{28A0092B-C50C-407E-A947-70E740481C1C}">
                <a14:useLocalDpi xmlns:a14="http://schemas.microsoft.com/office/drawing/2010/main" val="0"/>
              </a:ext>
            </a:extLst>
          </a:blip>
          <a:srcRect l="50000"/>
          <a:stretch/>
        </p:blipFill>
        <p:spPr>
          <a:xfrm>
            <a:off x="7130989" y="2280178"/>
            <a:ext cx="3057383" cy="2805725"/>
          </a:xfrm>
          <a:prstGeom prst="rect">
            <a:avLst/>
          </a:prstGeom>
        </p:spPr>
      </p:pic>
    </p:spTree>
    <p:extLst>
      <p:ext uri="{BB962C8B-B14F-4D97-AF65-F5344CB8AC3E}">
        <p14:creationId xmlns:p14="http://schemas.microsoft.com/office/powerpoint/2010/main" val="345062326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Facet</vt:lpstr>
      <vt:lpstr>3D PRINTING PICK N PLACE PROJECT</vt:lpstr>
      <vt:lpstr>OVERVIEW:</vt:lpstr>
      <vt:lpstr>INTRODUTION:</vt:lpstr>
      <vt:lpstr>Parts of a pick n place robot :</vt:lpstr>
      <vt:lpstr>Working of basic pick n place robot </vt:lpstr>
      <vt:lpstr>Working of basic pick n place robot </vt:lpstr>
      <vt:lpstr>Working of basic pick n place robot </vt:lpstr>
      <vt:lpstr>Circuit connection:</vt:lpstr>
      <vt:lpstr>DESIGN PARTS:</vt:lpstr>
      <vt:lpstr>DESIGN PARTS:</vt:lpstr>
      <vt:lpstr>Advantages:</vt:lpstr>
      <vt:lpstr>PowerPoint Presentation</vt:lpstr>
      <vt:lpstr>Disadvantages:</vt:lpstr>
      <vt:lpstr>Practical Applications of Pick and Place Robot</vt:lpstr>
      <vt:lpstr>CONCLUSION:</vt:lpstr>
      <vt:lpstr>   Done By:       &gt;A . Vamshi              (5D0)          &gt;Manish Roy             (5G5)      &gt;A . Likith                (5D1)          &gt;M . Mahesh             (5G9)      &gt;J . Sumed               (5F1)          &gt;P .Vinay                  (5H9)      &gt;L . Saaketh             (5G3)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PRINT Pick and place robot project</dc:title>
  <dc:creator>MK RAVI</dc:creator>
  <cp:lastModifiedBy>MK RAVI</cp:lastModifiedBy>
  <cp:revision>1</cp:revision>
  <dcterms:created xsi:type="dcterms:W3CDTF">2022-08-23T04:27:28Z</dcterms:created>
  <dcterms:modified xsi:type="dcterms:W3CDTF">2022-09-10T14:00:43Z</dcterms:modified>
</cp:coreProperties>
</file>